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55" d="100"/>
          <a:sy n="55" d="100"/>
        </p:scale>
        <p:origin x="-1768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printerSettings" Target="printerSettings/printerSettings1.bin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3200400"/>
            <a:ext cx="7543800" cy="1524000"/>
          </a:xfrm>
        </p:spPr>
        <p:txBody>
          <a:bodyPr>
            <a:noAutofit/>
          </a:bodyPr>
          <a:lstStyle>
            <a:lvl1pPr>
              <a:defRPr sz="8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4724400"/>
            <a:ext cx="6858000" cy="990600"/>
          </a:xfrm>
        </p:spPr>
        <p:txBody>
          <a:bodyPr anchor="t" anchorCtr="0">
            <a:normAutofit/>
          </a:bodyPr>
          <a:lstStyle>
            <a:lvl1pPr marL="0" indent="0" algn="l">
              <a:buNone/>
              <a:defRPr sz="2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150D65-C64D-44FB-9152-4CC2DE0C9198}" type="datetime1">
              <a:rPr lang="en-US" smtClean="0"/>
              <a:pPr/>
              <a:t>7/2/12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85800"/>
            <a:ext cx="7239000" cy="3886200"/>
          </a:xfrm>
        </p:spPr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635EB0-D091-417E-ACD5-D65E1C7D8524}" type="datetime1">
              <a:rPr lang="en-US" smtClean="0"/>
              <a:pPr/>
              <a:t>7/2/12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000" y="685801"/>
            <a:ext cx="1828800" cy="5410199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90800" y="685801"/>
            <a:ext cx="5715000" cy="4876800"/>
          </a:xfrm>
        </p:spPr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A09F9-C7D6-4C52-A7E8-5101239A0BA2}" type="datetime1">
              <a:rPr lang="en-US" smtClean="0"/>
              <a:pPr/>
              <a:t>7/2/12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FE64A4-35FB-42B6-9183-2C0CE0E36649}" type="datetime1">
              <a:rPr lang="en-US" smtClean="0"/>
              <a:pPr/>
              <a:t>7/2/12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276600"/>
            <a:ext cx="7543800" cy="1676400"/>
          </a:xfrm>
        </p:spPr>
        <p:txBody>
          <a:bodyPr anchor="b" anchorCtr="0"/>
          <a:lstStyle>
            <a:lvl1pPr algn="l">
              <a:defRPr sz="54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4953000"/>
            <a:ext cx="6858000" cy="914400"/>
          </a:xfrm>
        </p:spPr>
        <p:txBody>
          <a:bodyPr anchor="t" anchorCtr="0">
            <a:normAutofit/>
          </a:bodyPr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683B9-6ECA-47FA-93CF-B124A0FAC208}" type="datetime1">
              <a:rPr lang="en-US" smtClean="0"/>
              <a:pPr/>
              <a:t>7/2/12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FF66B-9476-4BB3-85E9-E01854F07F90}" type="datetime1">
              <a:rPr lang="en-US" smtClean="0"/>
              <a:pPr/>
              <a:t>7/2/12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89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89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1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B23FBD-8F7D-4F85-8085-67BFDB05CB71}" type="datetime1">
              <a:rPr lang="en-US" smtClean="0"/>
              <a:pPr/>
              <a:t>7/2/12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7589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6451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D789A-1220-4441-8676-44A034051BFD}" type="datetime1">
              <a:rPr lang="en-US" smtClean="0"/>
              <a:pPr/>
              <a:t>7/2/12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98A266-E364-4B5E-98DD-432668182E1E}" type="datetime1">
              <a:rPr lang="en-US" smtClean="0"/>
              <a:pPr/>
              <a:t>7/2/12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10866" y="457200"/>
            <a:ext cx="4594934" cy="4114799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2001" y="457200"/>
            <a:ext cx="2673657" cy="4114800"/>
          </a:xfrm>
        </p:spPr>
        <p:txBody>
          <a:bodyPr>
            <a:normAutofit/>
          </a:bodyPr>
          <a:lstStyle>
            <a:lvl1pPr marL="0" indent="0">
              <a:buNone/>
              <a:defRPr sz="21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F2040-9975-4642-A906-1DF87F8BE202}" type="datetime1">
              <a:rPr lang="en-US" smtClean="0"/>
              <a:pPr/>
              <a:t>7/2/12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 rot="5400000">
            <a:off x="1677194" y="2514600"/>
            <a:ext cx="3810000" cy="1588"/>
          </a:xfrm>
          <a:prstGeom prst="line">
            <a:avLst/>
          </a:prstGeom>
          <a:ln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8952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77240" y="457200"/>
            <a:ext cx="7543800" cy="2895600"/>
          </a:xfrm>
          <a:ln w="6350">
            <a:solidFill>
              <a:schemeClr val="tx2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0392" y="3505200"/>
            <a:ext cx="7391400" cy="804862"/>
          </a:xfrm>
        </p:spPr>
        <p:txBody>
          <a:bodyPr anchor="t" anchorCtr="0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E52B4A-BA08-4841-AB08-A0D822ABC34D}" type="datetime1">
              <a:rPr lang="en-US" smtClean="0"/>
              <a:pPr/>
              <a:t>7/2/12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1800" cy="16002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685800"/>
            <a:ext cx="7543800" cy="388620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48400" y="620877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  <a:latin typeface="+mn-lt"/>
              </a:defRPr>
            </a:lvl1pPr>
          </a:lstStyle>
          <a:p>
            <a:fld id="{75D48070-6A81-47D0-9810-1540B9FEFF61}" type="datetime1">
              <a:rPr lang="en-US" smtClean="0"/>
              <a:pPr/>
              <a:t>7/2/12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61999" y="6208776"/>
            <a:ext cx="487386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5687568"/>
            <a:ext cx="76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fld id="{BFEBEB0A-9E3D-4B14-9782-E2AE3DA60D9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777240" y="0"/>
            <a:ext cx="7543800" cy="381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algn="l" defTabSz="914400" rtl="0" eaLnBrk="1" latinLnBrk="0" hangingPunct="1">
        <a:spcBef>
          <a:spcPct val="0"/>
        </a:spcBef>
        <a:buNone/>
        <a:defRPr sz="54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9436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686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4592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1901952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8pPr>
      <a:lvl9pPr marL="24688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cms.gavirtualschool.org/Shared/Electives/MarketingPrinciples/FoundationalKnowledge/01_foundationalknowledge3.html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7200" dirty="0" smtClean="0"/>
              <a:t>What is Marketing?</a:t>
            </a:r>
            <a:endParaRPr lang="en-US" sz="7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02083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Marketing?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>
                <a:solidFill>
                  <a:schemeClr val="tx1"/>
                </a:solidFill>
                <a:hlinkClick r:id="rId2"/>
              </a:rPr>
              <a:t>Marketing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/>
              <a:t> is a process that involves the following</a:t>
            </a:r>
            <a:r>
              <a:rPr lang="en-US" dirty="0" smtClean="0"/>
              <a:t>:</a:t>
            </a:r>
            <a:endParaRPr lang="en-US" dirty="0"/>
          </a:p>
          <a:p>
            <a:pPr lvl="1"/>
            <a:r>
              <a:rPr lang="en-US" dirty="0"/>
              <a:t>Planning</a:t>
            </a:r>
          </a:p>
          <a:p>
            <a:pPr lvl="1"/>
            <a:r>
              <a:rPr lang="en-US" dirty="0"/>
              <a:t>Pricing</a:t>
            </a:r>
          </a:p>
          <a:p>
            <a:pPr lvl="1"/>
            <a:r>
              <a:rPr lang="en-US" dirty="0"/>
              <a:t>Promoting</a:t>
            </a:r>
          </a:p>
          <a:p>
            <a:pPr lvl="1"/>
            <a:r>
              <a:rPr lang="en-US" dirty="0"/>
              <a:t>Distributing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1690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b="1" dirty="0"/>
              <a:t>Planning</a:t>
            </a:r>
          </a:p>
          <a:p>
            <a:pPr lvl="1"/>
            <a:r>
              <a:rPr lang="en-US" dirty="0"/>
              <a:t>Begins with goods, services, and ideas to produce or sell in order to satisfy consumers' needs and wants.</a:t>
            </a:r>
          </a:p>
          <a:p>
            <a:pPr lvl="1"/>
            <a:r>
              <a:rPr lang="en-US" dirty="0"/>
              <a:t>Analyzing potential consumers to determine who they are and what items to produce or sell in order to satisfy them.</a:t>
            </a:r>
          </a:p>
          <a:p>
            <a:r>
              <a:rPr lang="en-US" b="1" dirty="0"/>
              <a:t>Pricing</a:t>
            </a:r>
          </a:p>
          <a:p>
            <a:pPr lvl="1"/>
            <a:r>
              <a:rPr lang="en-US" dirty="0"/>
              <a:t>Items must be priced so that consumers want to buy them.</a:t>
            </a:r>
          </a:p>
          <a:p>
            <a:pPr lvl="1"/>
            <a:r>
              <a:rPr lang="en-US" dirty="0"/>
              <a:t>Price indicates quality and/or value to consumers.</a:t>
            </a:r>
          </a:p>
          <a:p>
            <a:pPr lvl="1"/>
            <a:r>
              <a:rPr lang="en-US" dirty="0"/>
              <a:t>Price must be set to enable businesses to make a profit, but still be able to compete with others.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01376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Promoting</a:t>
            </a:r>
          </a:p>
          <a:p>
            <a:pPr lvl="1"/>
            <a:r>
              <a:rPr lang="en-US" dirty="0"/>
              <a:t>Marketing helps to create and stimulate demand for products by informing people about them.</a:t>
            </a:r>
          </a:p>
          <a:p>
            <a:pPr lvl="1"/>
            <a:r>
              <a:rPr lang="en-US" dirty="0"/>
              <a:t>Advertising, Sales promotion, Publicity, and Personal Selling are forms of promotion.</a:t>
            </a:r>
          </a:p>
          <a:p>
            <a:r>
              <a:rPr lang="en-US" b="1" dirty="0"/>
              <a:t>Distributing</a:t>
            </a:r>
          </a:p>
          <a:p>
            <a:pPr lvl="1"/>
            <a:r>
              <a:rPr lang="en-US" dirty="0"/>
              <a:t>Involves shipping, handling, and storing of items on the way from the producers to the consumer.</a:t>
            </a:r>
          </a:p>
          <a:p>
            <a:pPr lvl="1"/>
            <a:r>
              <a:rPr lang="en-US" dirty="0"/>
              <a:t>Ensures that items are available when and where they are needed.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062397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Marketed?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b="1" dirty="0"/>
              <a:t>Durable Goods</a:t>
            </a:r>
            <a:r>
              <a:rPr lang="en-US" dirty="0"/>
              <a:t> - desks, computers, houses</a:t>
            </a:r>
          </a:p>
          <a:p>
            <a:pPr lvl="0"/>
            <a:r>
              <a:rPr lang="en-US" b="1" dirty="0"/>
              <a:t>Nondurable Goods</a:t>
            </a:r>
            <a:r>
              <a:rPr lang="en-US" dirty="0"/>
              <a:t> - food, cosmetics, gasoline</a:t>
            </a:r>
          </a:p>
          <a:p>
            <a:pPr lvl="0"/>
            <a:r>
              <a:rPr lang="en-US" b="1" dirty="0"/>
              <a:t>Services</a:t>
            </a:r>
            <a:r>
              <a:rPr lang="en-US" dirty="0"/>
              <a:t> - banking, health care, job placement</a:t>
            </a:r>
          </a:p>
          <a:p>
            <a:pPr lvl="0"/>
            <a:r>
              <a:rPr lang="en-US" b="1" dirty="0"/>
              <a:t>People</a:t>
            </a:r>
            <a:r>
              <a:rPr lang="en-US" dirty="0"/>
              <a:t> - athletes, musicians, political candidates</a:t>
            </a:r>
          </a:p>
          <a:p>
            <a:pPr lvl="0"/>
            <a:r>
              <a:rPr lang="en-US" b="1" dirty="0"/>
              <a:t>Places</a:t>
            </a:r>
            <a:r>
              <a:rPr lang="en-US" dirty="0"/>
              <a:t> - honeymoon locations, vacations</a:t>
            </a:r>
          </a:p>
          <a:p>
            <a:pPr lvl="0"/>
            <a:r>
              <a:rPr lang="en-US" b="1" dirty="0"/>
              <a:t>Organizations</a:t>
            </a:r>
            <a:r>
              <a:rPr lang="en-US" dirty="0"/>
              <a:t> - NCAA, labor unions, art museums</a:t>
            </a:r>
          </a:p>
          <a:p>
            <a:pPr lvl="0"/>
            <a:r>
              <a:rPr lang="en-US" b="1" dirty="0"/>
              <a:t>Ideas</a:t>
            </a:r>
            <a:r>
              <a:rPr lang="en-US" dirty="0"/>
              <a:t> - "Pitch in", "Buckle up for Safety"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801677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Newsprint">
  <a:themeElements>
    <a:clrScheme name="NewsPrint">
      <a:dk1>
        <a:sysClr val="windowText" lastClr="000000"/>
      </a:dk1>
      <a:lt1>
        <a:sysClr val="window" lastClr="FFFFFF"/>
      </a:lt1>
      <a:dk2>
        <a:srgbClr val="303030"/>
      </a:dk2>
      <a:lt2>
        <a:srgbClr val="DEDEE0"/>
      </a:lt2>
      <a:accent1>
        <a:srgbClr val="AD0101"/>
      </a:accent1>
      <a:accent2>
        <a:srgbClr val="726056"/>
      </a:accent2>
      <a:accent3>
        <a:srgbClr val="AC956E"/>
      </a:accent3>
      <a:accent4>
        <a:srgbClr val="808DA9"/>
      </a:accent4>
      <a:accent5>
        <a:srgbClr val="424E5B"/>
      </a:accent5>
      <a:accent6>
        <a:srgbClr val="730E00"/>
      </a:accent6>
      <a:hlink>
        <a:srgbClr val="D26900"/>
      </a:hlink>
      <a:folHlink>
        <a:srgbClr val="D89243"/>
      </a:folHlink>
    </a:clrScheme>
    <a:fontScheme name="NewsPrint">
      <a:majorFont>
        <a:latin typeface="Impact"/>
        <a:ea typeface=""/>
        <a:cs typeface=""/>
        <a:font script="Jpan" typeface="HGP創英角ｺﾞｼｯｸUB"/>
        <a:font script="Hang" typeface="HY견고딕"/>
        <a:font script="Hans" typeface="微软雅黑"/>
        <a:font script="Hant" typeface="微軟正黑體"/>
        <a:font script="Arab" typeface="Tahoma"/>
        <a:font script="Hebr" typeface="To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NewsPrint">
      <a:fillStyleLst>
        <a:solidFill>
          <a:schemeClr val="phClr"/>
        </a:solidFill>
        <a:gradFill rotWithShape="1">
          <a:gsLst>
            <a:gs pos="0">
              <a:schemeClr val="phClr">
                <a:tint val="37000"/>
                <a:hueMod val="100000"/>
                <a:satMod val="200000"/>
                <a:lumMod val="88000"/>
              </a:schemeClr>
            </a:gs>
            <a:gs pos="100000">
              <a:schemeClr val="phClr">
                <a:tint val="53000"/>
                <a:shade val="100000"/>
                <a:hueMod val="100000"/>
                <a:satMod val="350000"/>
                <a:lumMod val="79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phClr">
                <a:shade val="100000"/>
              </a:schemeClr>
            </a:gs>
            <a:gs pos="100000">
              <a:schemeClr val="phClr"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</a:fillStyleLst>
      <a:lnStyleLst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12700" dir="528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2700">
            <a:bevelT w="31750" h="127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3000"/>
              </a:schemeClr>
            </a:gs>
            <a:gs pos="100000">
              <a:schemeClr val="phClr">
                <a:shade val="55000"/>
              </a:schemeClr>
            </a:gs>
          </a:gsLst>
          <a:lin ang="5400000" scaled="1"/>
        </a:gradFill>
        <a:blipFill rotWithShape="1">
          <a:blip xmlns:r="http://schemas.openxmlformats.org/officeDocument/2006/relationships" r:embed="rId1">
            <a:duotone>
              <a:schemeClr val="phClr">
                <a:shade val="20000"/>
                <a:satMod val="350000"/>
                <a:lumMod val="125000"/>
              </a:schemeClr>
              <a:schemeClr val="phClr">
                <a:tint val="90000"/>
                <a:satMod val="25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Newsprint.thmx</Template>
  <TotalTime>3</TotalTime>
  <Words>166</Words>
  <Application>Microsoft Macintosh PowerPoint</Application>
  <PresentationFormat>On-screen Show (4:3)</PresentationFormat>
  <Paragraphs>28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Newsprint</vt:lpstr>
      <vt:lpstr>What is Marketing?</vt:lpstr>
      <vt:lpstr>What is Marketing? </vt:lpstr>
      <vt:lpstr>PowerPoint Presentation</vt:lpstr>
      <vt:lpstr>PowerPoint Presentation</vt:lpstr>
      <vt:lpstr>What is Marketed? 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What is Marketing?</dc:title>
  <dc:creator>Emily Henderson</dc:creator>
  <cp:lastModifiedBy>Emily Henderson</cp:lastModifiedBy>
  <cp:revision>1</cp:revision>
  <dcterms:created xsi:type="dcterms:W3CDTF">2012-07-02T13:02:31Z</dcterms:created>
  <dcterms:modified xsi:type="dcterms:W3CDTF">2012-07-02T13:06:11Z</dcterms:modified>
</cp:coreProperties>
</file>